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CALENDRIER DES EPREUVES EN PREMIERE ET TERMINALE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LYCEE CHATEAUBRIAND</a:t>
            </a:r>
          </a:p>
          <a:p>
            <a:r>
              <a:rPr lang="fr-FR" sz="2400" dirty="0"/>
              <a:t>ANNEE SCOLAIRE 2020-2021</a:t>
            </a:r>
          </a:p>
        </p:txBody>
      </p:sp>
    </p:spTree>
    <p:extLst>
      <p:ext uri="{BB962C8B-B14F-4D97-AF65-F5344CB8AC3E}">
        <p14:creationId xmlns:p14="http://schemas.microsoft.com/office/powerpoint/2010/main" val="387390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EPREUVES COMMUNES 3 </a:t>
            </a:r>
            <a:br>
              <a:rPr lang="fr-FR" dirty="0"/>
            </a:br>
            <a:r>
              <a:rPr lang="fr-FR" dirty="0"/>
              <a:t>CLASSES DE TERMINALE GENERALE - BNS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920819"/>
              </p:ext>
            </p:extLst>
          </p:nvPr>
        </p:nvGraphicFramePr>
        <p:xfrm>
          <a:off x="513568" y="2054266"/>
          <a:ext cx="11323528" cy="3645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5568">
                  <a:extLst>
                    <a:ext uri="{9D8B030D-6E8A-4147-A177-3AD203B41FA5}">
                      <a16:colId xmlns:a16="http://schemas.microsoft.com/office/drawing/2014/main" val="427205734"/>
                    </a:ext>
                  </a:extLst>
                </a:gridCol>
                <a:gridCol w="3069058">
                  <a:extLst>
                    <a:ext uri="{9D8B030D-6E8A-4147-A177-3AD203B41FA5}">
                      <a16:colId xmlns:a16="http://schemas.microsoft.com/office/drawing/2014/main" val="528516249"/>
                    </a:ext>
                  </a:extLst>
                </a:gridCol>
                <a:gridCol w="2161667">
                  <a:extLst>
                    <a:ext uri="{9D8B030D-6E8A-4147-A177-3AD203B41FA5}">
                      <a16:colId xmlns:a16="http://schemas.microsoft.com/office/drawing/2014/main" val="2286157731"/>
                    </a:ext>
                  </a:extLst>
                </a:gridCol>
                <a:gridCol w="2073383">
                  <a:extLst>
                    <a:ext uri="{9D8B030D-6E8A-4147-A177-3AD203B41FA5}">
                      <a16:colId xmlns:a16="http://schemas.microsoft.com/office/drawing/2014/main" val="3489414438"/>
                    </a:ext>
                  </a:extLst>
                </a:gridCol>
                <a:gridCol w="1853852">
                  <a:extLst>
                    <a:ext uri="{9D8B030D-6E8A-4147-A177-3AD203B41FA5}">
                      <a16:colId xmlns:a16="http://schemas.microsoft.com/office/drawing/2014/main" val="2312677078"/>
                    </a:ext>
                  </a:extLst>
                </a:gridCol>
              </a:tblGrid>
              <a:tr h="602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DISCIPLINES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effectLst/>
                        </a:rPr>
                        <a:t>NATURE DE L'EVALUATION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effectLst/>
                        </a:rPr>
                        <a:t>DUREE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effectLst/>
                        </a:rPr>
                        <a:t>PERIODE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RATTRAPAGES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extLst>
                  <a:ext uri="{0D108BD9-81ED-4DB2-BD59-A6C34878D82A}">
                    <a16:rowId xmlns:a16="http://schemas.microsoft.com/office/drawing/2014/main" val="2809069654"/>
                  </a:ext>
                </a:extLst>
              </a:tr>
              <a:tr h="5049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HISTOIRE GEOGRAPHIE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avril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b"/>
                </a:tc>
                <a:extLst>
                  <a:ext uri="{0D108BD9-81ED-4DB2-BD59-A6C34878D82A}">
                    <a16:rowId xmlns:a16="http://schemas.microsoft.com/office/drawing/2014/main" val="942657772"/>
                  </a:ext>
                </a:extLst>
              </a:tr>
              <a:tr h="97200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LVA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Ecrit : 1h30                              Oral : 10 mn (+10 mn préparation)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Ecrit : avril 2021</a:t>
                      </a:r>
                    </a:p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Oral : mai 2021 </a:t>
                      </a: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b"/>
                </a:tc>
                <a:extLst>
                  <a:ext uri="{0D108BD9-81ED-4DB2-BD59-A6C34878D82A}">
                    <a16:rowId xmlns:a16="http://schemas.microsoft.com/office/drawing/2014/main" val="694427610"/>
                  </a:ext>
                </a:extLst>
              </a:tr>
              <a:tr h="106037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Ecrit : 1h30                              Oral : 10 mn (+10 mn préparation)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Ecrit : avril 2021</a:t>
                      </a:r>
                    </a:p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Oral : mai 2021</a:t>
                      </a: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b"/>
                </a:tc>
                <a:extLst>
                  <a:ext uri="{0D108BD9-81ED-4DB2-BD59-A6C34878D82A}">
                    <a16:rowId xmlns:a16="http://schemas.microsoft.com/office/drawing/2014/main" val="2990699183"/>
                  </a:ext>
                </a:extLst>
              </a:tr>
              <a:tr h="5049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ENSEIGNEMENT SCIENTIFIQUE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avril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7" marR="8937" marT="8937" marB="0" anchor="b"/>
                </a:tc>
                <a:extLst>
                  <a:ext uri="{0D108BD9-81ED-4DB2-BD59-A6C34878D82A}">
                    <a16:rowId xmlns:a16="http://schemas.microsoft.com/office/drawing/2014/main" val="107229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701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EPREUVES COMMUNES 3</a:t>
            </a:r>
            <a:br>
              <a:rPr lang="fr-FR" dirty="0"/>
            </a:br>
            <a:r>
              <a:rPr lang="fr-FR" dirty="0"/>
              <a:t>CLASSE DE TERMINALE STMG - BNS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492401"/>
              </p:ext>
            </p:extLst>
          </p:nvPr>
        </p:nvGraphicFramePr>
        <p:xfrm>
          <a:off x="475988" y="2016692"/>
          <a:ext cx="11373633" cy="3582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555">
                  <a:extLst>
                    <a:ext uri="{9D8B030D-6E8A-4147-A177-3AD203B41FA5}">
                      <a16:colId xmlns:a16="http://schemas.microsoft.com/office/drawing/2014/main" val="4113907521"/>
                    </a:ext>
                  </a:extLst>
                </a:gridCol>
                <a:gridCol w="3339541">
                  <a:extLst>
                    <a:ext uri="{9D8B030D-6E8A-4147-A177-3AD203B41FA5}">
                      <a16:colId xmlns:a16="http://schemas.microsoft.com/office/drawing/2014/main" val="1889124905"/>
                    </a:ext>
                  </a:extLst>
                </a:gridCol>
                <a:gridCol w="1905469">
                  <a:extLst>
                    <a:ext uri="{9D8B030D-6E8A-4147-A177-3AD203B41FA5}">
                      <a16:colId xmlns:a16="http://schemas.microsoft.com/office/drawing/2014/main" val="2471404102"/>
                    </a:ext>
                  </a:extLst>
                </a:gridCol>
                <a:gridCol w="2040563">
                  <a:extLst>
                    <a:ext uri="{9D8B030D-6E8A-4147-A177-3AD203B41FA5}">
                      <a16:colId xmlns:a16="http://schemas.microsoft.com/office/drawing/2014/main" val="2974450597"/>
                    </a:ext>
                  </a:extLst>
                </a:gridCol>
                <a:gridCol w="1842505">
                  <a:extLst>
                    <a:ext uri="{9D8B030D-6E8A-4147-A177-3AD203B41FA5}">
                      <a16:colId xmlns:a16="http://schemas.microsoft.com/office/drawing/2014/main" val="1998734558"/>
                    </a:ext>
                  </a:extLst>
                </a:gridCol>
              </a:tblGrid>
              <a:tr h="48636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NATURE DE L'EVALUATION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RATTRAPAGES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3286851"/>
                  </a:ext>
                </a:extLst>
              </a:tr>
              <a:tr h="5558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HISTOIRE GEOGRAPHIE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Epreuve écrite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avril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0343417"/>
                  </a:ext>
                </a:extLst>
              </a:tr>
              <a:tr h="9921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LVA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orale ETLV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Ecrit : 1h30                              Oral : 10 mn (+10 mn préparation)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Ecrit : avril 2021</a:t>
                      </a:r>
                    </a:p>
                    <a:p>
                      <a:pPr algn="ctr" fontAlgn="b"/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Oral : mai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327281"/>
                  </a:ext>
                </a:extLst>
              </a:tr>
              <a:tr h="9921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Ecrit : 1h30                              Oral : 10 mn (+10 mn préparation)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Ecrit : avril 2021</a:t>
                      </a:r>
                    </a:p>
                    <a:p>
                      <a:pPr algn="ctr" fontAlgn="b"/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Oral : mai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7212846"/>
                  </a:ext>
                </a:extLst>
              </a:tr>
              <a:tr h="5558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MATHEMATIQUES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Epreuve écrite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avril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7515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244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1579" y="165691"/>
            <a:ext cx="9603275" cy="848917"/>
          </a:xfrm>
        </p:spPr>
        <p:txBody>
          <a:bodyPr>
            <a:normAutofit/>
          </a:bodyPr>
          <a:lstStyle/>
          <a:p>
            <a:r>
              <a:rPr lang="fr-FR" sz="2400" dirty="0"/>
              <a:t>EVALUATIONS TERMINALES </a:t>
            </a:r>
            <a:br>
              <a:rPr lang="fr-FR" sz="2400" dirty="0"/>
            </a:br>
            <a:r>
              <a:rPr lang="fr-FR" sz="2400" dirty="0"/>
              <a:t>CLASSE DE TERMINALE GENERALE – SUJETS NATIONAUX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079426"/>
              </p:ext>
            </p:extLst>
          </p:nvPr>
        </p:nvGraphicFramePr>
        <p:xfrm>
          <a:off x="271399" y="1014608"/>
          <a:ext cx="11649202" cy="55080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8490">
                  <a:extLst>
                    <a:ext uri="{9D8B030D-6E8A-4147-A177-3AD203B41FA5}">
                      <a16:colId xmlns:a16="http://schemas.microsoft.com/office/drawing/2014/main" val="2561695675"/>
                    </a:ext>
                  </a:extLst>
                </a:gridCol>
                <a:gridCol w="2996991">
                  <a:extLst>
                    <a:ext uri="{9D8B030D-6E8A-4147-A177-3AD203B41FA5}">
                      <a16:colId xmlns:a16="http://schemas.microsoft.com/office/drawing/2014/main" val="3560067642"/>
                    </a:ext>
                  </a:extLst>
                </a:gridCol>
                <a:gridCol w="2585637">
                  <a:extLst>
                    <a:ext uri="{9D8B030D-6E8A-4147-A177-3AD203B41FA5}">
                      <a16:colId xmlns:a16="http://schemas.microsoft.com/office/drawing/2014/main" val="4166545502"/>
                    </a:ext>
                  </a:extLst>
                </a:gridCol>
                <a:gridCol w="2488850">
                  <a:extLst>
                    <a:ext uri="{9D8B030D-6E8A-4147-A177-3AD203B41FA5}">
                      <a16:colId xmlns:a16="http://schemas.microsoft.com/office/drawing/2014/main" val="3409582951"/>
                    </a:ext>
                  </a:extLst>
                </a:gridCol>
                <a:gridCol w="1659234">
                  <a:extLst>
                    <a:ext uri="{9D8B030D-6E8A-4147-A177-3AD203B41FA5}">
                      <a16:colId xmlns:a16="http://schemas.microsoft.com/office/drawing/2014/main" val="1764422293"/>
                    </a:ext>
                  </a:extLst>
                </a:gridCol>
              </a:tblGrid>
              <a:tr h="1874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EVALUATIONS TERMINALES DE LA CLASSE DE TERMINALE GENERALE - LGT CHATEAUBRIAND -COMBOURG- 2020/2021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945765"/>
                  </a:ext>
                </a:extLst>
              </a:tr>
              <a:tr h="4494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50" b="1" u="none" strike="noStrike" dirty="0">
                          <a:effectLst/>
                        </a:rPr>
                        <a:t> 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275741"/>
                  </a:ext>
                </a:extLst>
              </a:tr>
              <a:tr h="3614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DUREE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PERIODE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RATTRAPAGES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691033"/>
                  </a:ext>
                </a:extLst>
              </a:tr>
              <a:tr h="370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PHILOSOPHIE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17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583191"/>
                  </a:ext>
                </a:extLst>
              </a:tr>
              <a:tr h="5798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GRAND ORAL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20 mn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Du 21 juin au 2 juillet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55136"/>
                  </a:ext>
                </a:extLst>
              </a:tr>
              <a:tr h="5621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HGGSP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15/16 mars 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566261"/>
                  </a:ext>
                </a:extLst>
              </a:tr>
              <a:tr h="370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HLP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4h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15/16 mars 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36386"/>
                  </a:ext>
                </a:extLst>
              </a:tr>
              <a:tr h="370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MATHEMATIQUES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4h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15/16 mars 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659035"/>
                  </a:ext>
                </a:extLst>
              </a:tr>
              <a:tr h="370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SES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4h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15/16 mars 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100"/>
                  </a:ext>
                </a:extLst>
              </a:tr>
              <a:tr h="6978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AMC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Ecrit : 3h30                                                Oral : 20 mn (10 mn de préparation)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Ecrit : </a:t>
                      </a:r>
                      <a:r>
                        <a:rPr lang="fr-FR" sz="1400" b="1" u="none" strike="noStrike" dirty="0">
                          <a:effectLst/>
                        </a:rPr>
                        <a:t>15/16 mars 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Oral : 22 au 26 mars 2021</a:t>
                      </a:r>
                      <a:endParaRPr kumimoji="0" lang="fr-F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71915"/>
                  </a:ext>
                </a:extLst>
              </a:tr>
              <a:tr h="370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SVT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pratique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Ecrit : 3h30                                                Pratique: 1h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Ecrit : </a:t>
                      </a:r>
                      <a:r>
                        <a:rPr lang="fr-FR" sz="1400" b="1" u="none" strike="noStrike" dirty="0">
                          <a:effectLst/>
                        </a:rPr>
                        <a:t>15/16 mars 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ECE </a:t>
                      </a: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22 au 26 mars 2021</a:t>
                      </a:r>
                      <a:endParaRPr kumimoji="0" lang="fr-F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046027"/>
                  </a:ext>
                </a:extLst>
              </a:tr>
              <a:tr h="6695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PC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 + Epreuve pratique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Ecrit : 3h30                                                Pratique: 1h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Ecrit : 15/16 mars 2021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Oral : 22 au 26 mars 2021</a:t>
                      </a:r>
                      <a:endParaRPr kumimoji="0" lang="fr-F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12" marR="6412" marT="6412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007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57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EVALUATIONS TERMINALES</a:t>
            </a:r>
            <a:br>
              <a:rPr lang="fr-FR" dirty="0"/>
            </a:br>
            <a:r>
              <a:rPr lang="fr-FR" dirty="0"/>
              <a:t>CLASSE DE TERMINALE STMG – SUJETS NATIONAUX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566455"/>
              </p:ext>
            </p:extLst>
          </p:nvPr>
        </p:nvGraphicFramePr>
        <p:xfrm>
          <a:off x="839244" y="1979112"/>
          <a:ext cx="10972800" cy="3695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8353">
                  <a:extLst>
                    <a:ext uri="{9D8B030D-6E8A-4147-A177-3AD203B41FA5}">
                      <a16:colId xmlns:a16="http://schemas.microsoft.com/office/drawing/2014/main" val="3343985988"/>
                    </a:ext>
                  </a:extLst>
                </a:gridCol>
                <a:gridCol w="3229267">
                  <a:extLst>
                    <a:ext uri="{9D8B030D-6E8A-4147-A177-3AD203B41FA5}">
                      <a16:colId xmlns:a16="http://schemas.microsoft.com/office/drawing/2014/main" val="308745737"/>
                    </a:ext>
                  </a:extLst>
                </a:gridCol>
                <a:gridCol w="1195611">
                  <a:extLst>
                    <a:ext uri="{9D8B030D-6E8A-4147-A177-3AD203B41FA5}">
                      <a16:colId xmlns:a16="http://schemas.microsoft.com/office/drawing/2014/main" val="701381082"/>
                    </a:ext>
                  </a:extLst>
                </a:gridCol>
                <a:gridCol w="2681742">
                  <a:extLst>
                    <a:ext uri="{9D8B030D-6E8A-4147-A177-3AD203B41FA5}">
                      <a16:colId xmlns:a16="http://schemas.microsoft.com/office/drawing/2014/main" val="272946457"/>
                    </a:ext>
                  </a:extLst>
                </a:gridCol>
                <a:gridCol w="1787827">
                  <a:extLst>
                    <a:ext uri="{9D8B030D-6E8A-4147-A177-3AD203B41FA5}">
                      <a16:colId xmlns:a16="http://schemas.microsoft.com/office/drawing/2014/main" val="2370857361"/>
                    </a:ext>
                  </a:extLst>
                </a:gridCol>
              </a:tblGrid>
              <a:tr h="7256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EVALUATIONS TERMINALES DE LA CLASSE DE TERMINALE GENERALE - LGT CHATEAUBRIAND - COMBOURG - 2020/2021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621353"/>
                  </a:ext>
                </a:extLst>
              </a:tr>
              <a:tr h="25858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81694"/>
                  </a:ext>
                </a:extLst>
              </a:tr>
              <a:tr h="4865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NATURE DE L'EVALUATION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RATTRAPAGES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487678"/>
                  </a:ext>
                </a:extLst>
              </a:tr>
              <a:tr h="5560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PHILOSOPHIE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juin 2021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107645"/>
                  </a:ext>
                </a:extLst>
              </a:tr>
              <a:tr h="5560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GRAND ORAL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20 mn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Du 21 juin au 2 juillet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502317"/>
                  </a:ext>
                </a:extLst>
              </a:tr>
              <a:tr h="5560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DROIT ET ECONOMIE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mars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263286"/>
                  </a:ext>
                </a:extLst>
              </a:tr>
              <a:tr h="5560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MANAGEMENT AVEC SPE INTEGREE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4h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Mars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471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9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EVALUATIONS COMMUNES 1</a:t>
            </a:r>
            <a:br>
              <a:rPr lang="fr-FR" dirty="0"/>
            </a:br>
            <a:r>
              <a:rPr lang="fr-FR" dirty="0"/>
              <a:t>classeS de premiere generale - BNS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629755"/>
              </p:ext>
            </p:extLst>
          </p:nvPr>
        </p:nvGraphicFramePr>
        <p:xfrm>
          <a:off x="526094" y="2129425"/>
          <a:ext cx="11010378" cy="3006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7974">
                  <a:extLst>
                    <a:ext uri="{9D8B030D-6E8A-4147-A177-3AD203B41FA5}">
                      <a16:colId xmlns:a16="http://schemas.microsoft.com/office/drawing/2014/main" val="2253099981"/>
                    </a:ext>
                  </a:extLst>
                </a:gridCol>
                <a:gridCol w="3331264">
                  <a:extLst>
                    <a:ext uri="{9D8B030D-6E8A-4147-A177-3AD203B41FA5}">
                      <a16:colId xmlns:a16="http://schemas.microsoft.com/office/drawing/2014/main" val="3598139288"/>
                    </a:ext>
                  </a:extLst>
                </a:gridCol>
                <a:gridCol w="959922">
                  <a:extLst>
                    <a:ext uri="{9D8B030D-6E8A-4147-A177-3AD203B41FA5}">
                      <a16:colId xmlns:a16="http://schemas.microsoft.com/office/drawing/2014/main" val="4131222883"/>
                    </a:ext>
                  </a:extLst>
                </a:gridCol>
                <a:gridCol w="2640731">
                  <a:extLst>
                    <a:ext uri="{9D8B030D-6E8A-4147-A177-3AD203B41FA5}">
                      <a16:colId xmlns:a16="http://schemas.microsoft.com/office/drawing/2014/main" val="2253622809"/>
                    </a:ext>
                  </a:extLst>
                </a:gridCol>
                <a:gridCol w="1760487">
                  <a:extLst>
                    <a:ext uri="{9D8B030D-6E8A-4147-A177-3AD203B41FA5}">
                      <a16:colId xmlns:a16="http://schemas.microsoft.com/office/drawing/2014/main" val="314764040"/>
                    </a:ext>
                  </a:extLst>
                </a:gridCol>
              </a:tblGrid>
              <a:tr h="72762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DUREE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PERIODE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RATTRAPAGES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477669"/>
                  </a:ext>
                </a:extLst>
              </a:tr>
              <a:tr h="7467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HISTOIRE GEOGRAPHIE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6611765"/>
                  </a:ext>
                </a:extLst>
              </a:tr>
              <a:tr h="76592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LVA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Compréhension orale - 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20 mn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8056536"/>
                  </a:ext>
                </a:extLst>
              </a:tr>
              <a:tr h="76592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Compréhension orale - 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20 mn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1191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25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Evaluations communes 1</a:t>
            </a:r>
            <a:br>
              <a:rPr lang="fr-FR" dirty="0"/>
            </a:br>
            <a:r>
              <a:rPr lang="fr-FR" dirty="0"/>
              <a:t>classeS de premiere stmg - BNS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600718"/>
              </p:ext>
            </p:extLst>
          </p:nvPr>
        </p:nvGraphicFramePr>
        <p:xfrm>
          <a:off x="713984" y="2016689"/>
          <a:ext cx="10997852" cy="3607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1785">
                  <a:extLst>
                    <a:ext uri="{9D8B030D-6E8A-4147-A177-3AD203B41FA5}">
                      <a16:colId xmlns:a16="http://schemas.microsoft.com/office/drawing/2014/main" val="2866434205"/>
                    </a:ext>
                  </a:extLst>
                </a:gridCol>
                <a:gridCol w="3300489">
                  <a:extLst>
                    <a:ext uri="{9D8B030D-6E8A-4147-A177-3AD203B41FA5}">
                      <a16:colId xmlns:a16="http://schemas.microsoft.com/office/drawing/2014/main" val="1136300379"/>
                    </a:ext>
                  </a:extLst>
                </a:gridCol>
                <a:gridCol w="1088821">
                  <a:extLst>
                    <a:ext uri="{9D8B030D-6E8A-4147-A177-3AD203B41FA5}">
                      <a16:colId xmlns:a16="http://schemas.microsoft.com/office/drawing/2014/main" val="3475982845"/>
                    </a:ext>
                  </a:extLst>
                </a:gridCol>
                <a:gridCol w="2722054">
                  <a:extLst>
                    <a:ext uri="{9D8B030D-6E8A-4147-A177-3AD203B41FA5}">
                      <a16:colId xmlns:a16="http://schemas.microsoft.com/office/drawing/2014/main" val="2029267873"/>
                    </a:ext>
                  </a:extLst>
                </a:gridCol>
                <a:gridCol w="1814703">
                  <a:extLst>
                    <a:ext uri="{9D8B030D-6E8A-4147-A177-3AD203B41FA5}">
                      <a16:colId xmlns:a16="http://schemas.microsoft.com/office/drawing/2014/main" val="1744454206"/>
                    </a:ext>
                  </a:extLst>
                </a:gridCol>
              </a:tblGrid>
              <a:tr h="6994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NATURE DE L'EVALUATION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RATTRAPAGE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6002456"/>
                  </a:ext>
                </a:extLst>
              </a:tr>
              <a:tr h="73622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HISTOIRE GEOGRAPHIE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7288846"/>
                  </a:ext>
                </a:extLst>
              </a:tr>
              <a:tr h="73622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LVA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Compréhension orale - 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20 mn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1572474"/>
                  </a:ext>
                </a:extLst>
              </a:tr>
              <a:tr h="7178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Compréhension orale - 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20 mn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315702"/>
                  </a:ext>
                </a:extLst>
              </a:tr>
              <a:tr h="7178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MATHEMATIQUES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25 janvier au 5 février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5621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35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E08A75-217F-472C-A5CD-543A5943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</a:t>
            </a:r>
            <a:r>
              <a:rPr lang="fr-FR" dirty="0" err="1"/>
              <a:t>Ec</a:t>
            </a:r>
            <a:r>
              <a:rPr lang="fr-FR" dirty="0"/>
              <a:t> 1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485757-5804-4264-A2FD-75CA4B80F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Volonté de conserver un mercredi ou un week-end entre deux épreuves</a:t>
            </a:r>
          </a:p>
          <a:p>
            <a:r>
              <a:rPr lang="fr-FR" dirty="0"/>
              <a:t>Créneau banalisé ou sur temps de cours (CO notamment) 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255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EVALUATIONS COMMUNES 2</a:t>
            </a:r>
            <a:br>
              <a:rPr lang="fr-FR" dirty="0"/>
            </a:br>
            <a:r>
              <a:rPr lang="fr-FR" dirty="0"/>
              <a:t>CLASSES DE PREMIERE GENERALE - BNS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396988"/>
              </p:ext>
            </p:extLst>
          </p:nvPr>
        </p:nvGraphicFramePr>
        <p:xfrm>
          <a:off x="526093" y="1991638"/>
          <a:ext cx="11361108" cy="3895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5833">
                  <a:extLst>
                    <a:ext uri="{9D8B030D-6E8A-4147-A177-3AD203B41FA5}">
                      <a16:colId xmlns:a16="http://schemas.microsoft.com/office/drawing/2014/main" val="2000033975"/>
                    </a:ext>
                  </a:extLst>
                </a:gridCol>
                <a:gridCol w="3306082">
                  <a:extLst>
                    <a:ext uri="{9D8B030D-6E8A-4147-A177-3AD203B41FA5}">
                      <a16:colId xmlns:a16="http://schemas.microsoft.com/office/drawing/2014/main" val="3079490556"/>
                    </a:ext>
                  </a:extLst>
                </a:gridCol>
                <a:gridCol w="1124750">
                  <a:extLst>
                    <a:ext uri="{9D8B030D-6E8A-4147-A177-3AD203B41FA5}">
                      <a16:colId xmlns:a16="http://schemas.microsoft.com/office/drawing/2014/main" val="1033715066"/>
                    </a:ext>
                  </a:extLst>
                </a:gridCol>
                <a:gridCol w="2726665">
                  <a:extLst>
                    <a:ext uri="{9D8B030D-6E8A-4147-A177-3AD203B41FA5}">
                      <a16:colId xmlns:a16="http://schemas.microsoft.com/office/drawing/2014/main" val="124211300"/>
                    </a:ext>
                  </a:extLst>
                </a:gridCol>
                <a:gridCol w="1817778">
                  <a:extLst>
                    <a:ext uri="{9D8B030D-6E8A-4147-A177-3AD203B41FA5}">
                      <a16:colId xmlns:a16="http://schemas.microsoft.com/office/drawing/2014/main" val="490271528"/>
                    </a:ext>
                  </a:extLst>
                </a:gridCol>
              </a:tblGrid>
              <a:tr h="68745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EVALUATIONS COMMUNES 2 DE PREMIERE GENERALE - LGT ANITA CONTI - BRUZ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169748"/>
                  </a:ext>
                </a:extLst>
              </a:tr>
              <a:tr h="6219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RATTRAPAGE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53088"/>
                  </a:ext>
                </a:extLst>
              </a:tr>
              <a:tr h="6547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HISTOIRE GEOGRAPHIE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187514"/>
                  </a:ext>
                </a:extLst>
              </a:tr>
              <a:tr h="6547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LVA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Compréhension écrite + Expression écrite - Epreuve écrite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1h30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791893"/>
                  </a:ext>
                </a:extLst>
              </a:tr>
              <a:tr h="6547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Compréhension écrite + Expression écrite - Epreuve écrite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1h30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546632"/>
                  </a:ext>
                </a:extLst>
              </a:tr>
              <a:tr h="6219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ENSEIGNEMENT SCIENTIFIQUE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Epreuve écrite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238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92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EVALUATIONS COMMUNES 2 – premiere generale</a:t>
            </a:r>
            <a:br>
              <a:rPr lang="fr-FR" dirty="0"/>
            </a:br>
            <a:r>
              <a:rPr lang="fr-FR" dirty="0"/>
              <a:t>EDS NON POURSUIVIES EN TERMINALE - BNS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985281"/>
              </p:ext>
            </p:extLst>
          </p:nvPr>
        </p:nvGraphicFramePr>
        <p:xfrm>
          <a:off x="889349" y="1991641"/>
          <a:ext cx="10972800" cy="3933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89">
                  <a:extLst>
                    <a:ext uri="{9D8B030D-6E8A-4147-A177-3AD203B41FA5}">
                      <a16:colId xmlns:a16="http://schemas.microsoft.com/office/drawing/2014/main" val="1871064821"/>
                    </a:ext>
                  </a:extLst>
                </a:gridCol>
                <a:gridCol w="3193084">
                  <a:extLst>
                    <a:ext uri="{9D8B030D-6E8A-4147-A177-3AD203B41FA5}">
                      <a16:colId xmlns:a16="http://schemas.microsoft.com/office/drawing/2014/main" val="4280552289"/>
                    </a:ext>
                  </a:extLst>
                </a:gridCol>
                <a:gridCol w="1086307">
                  <a:extLst>
                    <a:ext uri="{9D8B030D-6E8A-4147-A177-3AD203B41FA5}">
                      <a16:colId xmlns:a16="http://schemas.microsoft.com/office/drawing/2014/main" val="745785608"/>
                    </a:ext>
                  </a:extLst>
                </a:gridCol>
                <a:gridCol w="2633472">
                  <a:extLst>
                    <a:ext uri="{9D8B030D-6E8A-4147-A177-3AD203B41FA5}">
                      <a16:colId xmlns:a16="http://schemas.microsoft.com/office/drawing/2014/main" val="661965887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759942771"/>
                    </a:ext>
                  </a:extLst>
                </a:gridCol>
              </a:tblGrid>
              <a:tr h="34936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ENSEIGNEMENTS DE SPECIALITE NON POURSUIVIS EN TERMINALE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99756"/>
                  </a:ext>
                </a:extLst>
              </a:tr>
              <a:tr h="42825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RATTRAPAGE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03835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HGGSP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88635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HLP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19250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MATHEMATIQUES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39880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SVT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696909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PC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691254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SES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625537"/>
                  </a:ext>
                </a:extLst>
              </a:tr>
              <a:tr h="4507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AMC ou LLCE Ang</a:t>
                      </a: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Epreuve orale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20 mn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22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22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EVALUATIONS COMMUNES 2</a:t>
            </a:r>
            <a:br>
              <a:rPr lang="fr-FR" dirty="0"/>
            </a:br>
            <a:r>
              <a:rPr lang="fr-FR" dirty="0"/>
              <a:t>CLASSES DE PREMIERE STMG - BNS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219530"/>
              </p:ext>
            </p:extLst>
          </p:nvPr>
        </p:nvGraphicFramePr>
        <p:xfrm>
          <a:off x="876823" y="2016690"/>
          <a:ext cx="10684700" cy="3783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827">
                  <a:extLst>
                    <a:ext uri="{9D8B030D-6E8A-4147-A177-3AD203B41FA5}">
                      <a16:colId xmlns:a16="http://schemas.microsoft.com/office/drawing/2014/main" val="724577550"/>
                    </a:ext>
                  </a:extLst>
                </a:gridCol>
                <a:gridCol w="3208718">
                  <a:extLst>
                    <a:ext uri="{9D8B030D-6E8A-4147-A177-3AD203B41FA5}">
                      <a16:colId xmlns:a16="http://schemas.microsoft.com/office/drawing/2014/main" val="678698518"/>
                    </a:ext>
                  </a:extLst>
                </a:gridCol>
                <a:gridCol w="1058546">
                  <a:extLst>
                    <a:ext uri="{9D8B030D-6E8A-4147-A177-3AD203B41FA5}">
                      <a16:colId xmlns:a16="http://schemas.microsoft.com/office/drawing/2014/main" val="349120933"/>
                    </a:ext>
                  </a:extLst>
                </a:gridCol>
                <a:gridCol w="2646366">
                  <a:extLst>
                    <a:ext uri="{9D8B030D-6E8A-4147-A177-3AD203B41FA5}">
                      <a16:colId xmlns:a16="http://schemas.microsoft.com/office/drawing/2014/main" val="858721890"/>
                    </a:ext>
                  </a:extLst>
                </a:gridCol>
                <a:gridCol w="1764243">
                  <a:extLst>
                    <a:ext uri="{9D8B030D-6E8A-4147-A177-3AD203B41FA5}">
                      <a16:colId xmlns:a16="http://schemas.microsoft.com/office/drawing/2014/main" val="3223870520"/>
                    </a:ext>
                  </a:extLst>
                </a:gridCol>
              </a:tblGrid>
              <a:tr h="4430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EVALUATIONS COMMUNES 2 DE PREMIERE GENERALE - LGT CHATEAUBRIAND - COMBOURG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81972"/>
                  </a:ext>
                </a:extLst>
              </a:tr>
              <a:tr h="63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RATTRAPAGE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38985"/>
                  </a:ext>
                </a:extLst>
              </a:tr>
              <a:tr h="63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HISTOIRE GEOGRAPHIE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écrite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98092"/>
                  </a:ext>
                </a:extLst>
              </a:tr>
              <a:tr h="63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LVA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Compréhension écrite + Expression écrite - Epreuve écrite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1h30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81909"/>
                  </a:ext>
                </a:extLst>
              </a:tr>
              <a:tr h="63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LVB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Compréhension écrite + Expression écrite - Epreuve écrite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1h30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80671"/>
                  </a:ext>
                </a:extLst>
              </a:tr>
              <a:tr h="63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MATHEMATIQUES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Epreuve écrite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2h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Du 31 mai au 11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075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20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EVALUATIONS COMMUNES 2 – PREMIERE STMG</a:t>
            </a:r>
            <a:br>
              <a:rPr lang="fr-FR" dirty="0"/>
            </a:br>
            <a:r>
              <a:rPr lang="fr-FR" dirty="0"/>
              <a:t>EDS NON POUSUIVIE EN TERMINALE - DOSSIER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338593"/>
              </p:ext>
            </p:extLst>
          </p:nvPr>
        </p:nvGraphicFramePr>
        <p:xfrm>
          <a:off x="1164921" y="2317314"/>
          <a:ext cx="10446705" cy="29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7959">
                  <a:extLst>
                    <a:ext uri="{9D8B030D-6E8A-4147-A177-3AD203B41FA5}">
                      <a16:colId xmlns:a16="http://schemas.microsoft.com/office/drawing/2014/main" val="3950244505"/>
                    </a:ext>
                  </a:extLst>
                </a:gridCol>
                <a:gridCol w="3135089">
                  <a:extLst>
                    <a:ext uri="{9D8B030D-6E8A-4147-A177-3AD203B41FA5}">
                      <a16:colId xmlns:a16="http://schemas.microsoft.com/office/drawing/2014/main" val="3516417436"/>
                    </a:ext>
                  </a:extLst>
                </a:gridCol>
                <a:gridCol w="1034256">
                  <a:extLst>
                    <a:ext uri="{9D8B030D-6E8A-4147-A177-3AD203B41FA5}">
                      <a16:colId xmlns:a16="http://schemas.microsoft.com/office/drawing/2014/main" val="3111734722"/>
                    </a:ext>
                  </a:extLst>
                </a:gridCol>
                <a:gridCol w="2585641">
                  <a:extLst>
                    <a:ext uri="{9D8B030D-6E8A-4147-A177-3AD203B41FA5}">
                      <a16:colId xmlns:a16="http://schemas.microsoft.com/office/drawing/2014/main" val="2690997937"/>
                    </a:ext>
                  </a:extLst>
                </a:gridCol>
                <a:gridCol w="1723760">
                  <a:extLst>
                    <a:ext uri="{9D8B030D-6E8A-4147-A177-3AD203B41FA5}">
                      <a16:colId xmlns:a16="http://schemas.microsoft.com/office/drawing/2014/main" val="1404564314"/>
                    </a:ext>
                  </a:extLst>
                </a:gridCol>
              </a:tblGrid>
              <a:tr h="9692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ENSEIGNEMENT DE SPECIALITE NON POURSUIVI EN TERMINALE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708510"/>
                  </a:ext>
                </a:extLst>
              </a:tr>
              <a:tr h="9692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DUREE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PERIODE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RATTRAPAGE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980900"/>
                  </a:ext>
                </a:extLst>
              </a:tr>
              <a:tr h="101768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SCIENCES DE GESTION ET NUMERIQUE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20 mn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Du 18 au 26 mai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DF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DF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72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8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EPREUVES TERMINALES – CALENDRIER NATIONAL</a:t>
            </a:r>
            <a:br>
              <a:rPr lang="fr-FR" dirty="0"/>
            </a:br>
            <a:r>
              <a:rPr lang="fr-FR" dirty="0"/>
              <a:t>CLASSES DE PREMIERE GENERALE &amp; STMG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070486"/>
              </p:ext>
            </p:extLst>
          </p:nvPr>
        </p:nvGraphicFramePr>
        <p:xfrm>
          <a:off x="1002081" y="2041743"/>
          <a:ext cx="10709754" cy="33820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3805">
                  <a:extLst>
                    <a:ext uri="{9D8B030D-6E8A-4147-A177-3AD203B41FA5}">
                      <a16:colId xmlns:a16="http://schemas.microsoft.com/office/drawing/2014/main" val="3384831309"/>
                    </a:ext>
                  </a:extLst>
                </a:gridCol>
                <a:gridCol w="3161511">
                  <a:extLst>
                    <a:ext uri="{9D8B030D-6E8A-4147-A177-3AD203B41FA5}">
                      <a16:colId xmlns:a16="http://schemas.microsoft.com/office/drawing/2014/main" val="1902010387"/>
                    </a:ext>
                  </a:extLst>
                </a:gridCol>
                <a:gridCol w="1159585">
                  <a:extLst>
                    <a:ext uri="{9D8B030D-6E8A-4147-A177-3AD203B41FA5}">
                      <a16:colId xmlns:a16="http://schemas.microsoft.com/office/drawing/2014/main" val="1248700557"/>
                    </a:ext>
                  </a:extLst>
                </a:gridCol>
                <a:gridCol w="2625475">
                  <a:extLst>
                    <a:ext uri="{9D8B030D-6E8A-4147-A177-3AD203B41FA5}">
                      <a16:colId xmlns:a16="http://schemas.microsoft.com/office/drawing/2014/main" val="2658931305"/>
                    </a:ext>
                  </a:extLst>
                </a:gridCol>
                <a:gridCol w="1739378">
                  <a:extLst>
                    <a:ext uri="{9D8B030D-6E8A-4147-A177-3AD203B41FA5}">
                      <a16:colId xmlns:a16="http://schemas.microsoft.com/office/drawing/2014/main" val="1199323191"/>
                    </a:ext>
                  </a:extLst>
                </a:gridCol>
              </a:tblGrid>
              <a:tr h="9233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EVALUATION TERMINALE DE LA CLASSE DE PREMIERE GENERALE – LGT CHATEAUBRIAND - COMBOURG - 2020/2021 – SUJETS</a:t>
                      </a:r>
                      <a:r>
                        <a:rPr lang="fr-FR" sz="2000" b="1" u="none" strike="noStrike" baseline="0" dirty="0">
                          <a:effectLst/>
                        </a:rPr>
                        <a:t> NATIONAUX 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559368"/>
                  </a:ext>
                </a:extLst>
              </a:tr>
              <a:tr h="38914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181901"/>
                  </a:ext>
                </a:extLst>
              </a:tr>
              <a:tr h="67216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DISCIPLINES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NATURE DE L'EVALUATION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DUREE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PERIODE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RATTRAPAGE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1578"/>
                  </a:ext>
                </a:extLst>
              </a:tr>
              <a:tr h="68984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FRANÇAIS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ECRITE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4h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17 juin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925426"/>
                  </a:ext>
                </a:extLst>
              </a:tr>
              <a:tr h="7075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FRANÇAIS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EPREUVE ORALE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20 mn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Du 21 juin au 2 juillet 2021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8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89968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211</TotalTime>
  <Words>1017</Words>
  <Application>Microsoft Office PowerPoint</Application>
  <PresentationFormat>Grand écran</PresentationFormat>
  <Paragraphs>316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Gallery</vt:lpstr>
      <vt:lpstr>CALENDRIER DES EPREUVES EN PREMIERE ET TERMINALE</vt:lpstr>
      <vt:lpstr>EVALUATIONS COMMUNES 1 classeS de premiere generale - BNS </vt:lpstr>
      <vt:lpstr>Evaluations communes 1 classeS de premiere stmg - BNS</vt:lpstr>
      <vt:lpstr>Remarques Ec 1 :</vt:lpstr>
      <vt:lpstr>EVALUATIONS COMMUNES 2 CLASSES DE PREMIERE GENERALE - BNS</vt:lpstr>
      <vt:lpstr>EVALUATIONS COMMUNES 2 – premiere generale EDS NON POURSUIVIES EN TERMINALE - BNS</vt:lpstr>
      <vt:lpstr>EVALUATIONS COMMUNES 2 CLASSES DE PREMIERE STMG - BNS</vt:lpstr>
      <vt:lpstr>EVALUATIONS COMMUNES 2 – PREMIERE STMG EDS NON POUSUIVIE EN TERMINALE - DOSSIER</vt:lpstr>
      <vt:lpstr>EPREUVES TERMINALES – CALENDRIER NATIONAL CLASSES DE PREMIERE GENERALE &amp; STMG</vt:lpstr>
      <vt:lpstr>EPREUVES COMMUNES 3  CLASSES DE TERMINALE GENERALE - BNS</vt:lpstr>
      <vt:lpstr>EPREUVES COMMUNES 3 CLASSE DE TERMINALE STMG - BNS</vt:lpstr>
      <vt:lpstr>EVALUATIONS TERMINALES  CLASSE DE TERMINALE GENERALE – SUJETS NATIONAUX</vt:lpstr>
      <vt:lpstr>EVALUATIONS TERMINALES CLASSE DE TERMINALE STMG – SUJETS NATIONAUX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CALENDRIER DES EPREUVES COMMUNES</dc:title>
  <dc:creator>pa</dc:creator>
  <cp:lastModifiedBy>p</cp:lastModifiedBy>
  <cp:revision>17</cp:revision>
  <dcterms:created xsi:type="dcterms:W3CDTF">2020-09-21T07:37:42Z</dcterms:created>
  <dcterms:modified xsi:type="dcterms:W3CDTF">2020-10-25T11:34:08Z</dcterms:modified>
</cp:coreProperties>
</file>